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3" r:id="rId7"/>
    <p:sldMasterId id="2147483745" r:id="rId8"/>
  </p:sldMasterIdLst>
  <p:sldIdLst>
    <p:sldId id="257" r:id="rId9"/>
    <p:sldId id="258" r:id="rId10"/>
    <p:sldId id="259" r:id="rId11"/>
    <p:sldId id="290" r:id="rId12"/>
    <p:sldId id="260" r:id="rId13"/>
    <p:sldId id="261" r:id="rId14"/>
    <p:sldId id="262" r:id="rId15"/>
    <p:sldId id="288" r:id="rId16"/>
    <p:sldId id="284" r:id="rId17"/>
    <p:sldId id="267" r:id="rId18"/>
    <p:sldId id="265" r:id="rId19"/>
    <p:sldId id="285" r:id="rId20"/>
    <p:sldId id="266" r:id="rId21"/>
    <p:sldId id="289" r:id="rId22"/>
    <p:sldId id="286" r:id="rId23"/>
    <p:sldId id="287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812034538085578"/>
          <c:y val="2.797985203305902E-2"/>
          <c:w val="0.49654025578958155"/>
          <c:h val="0.909520339083828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b="1"/>
                      <a:t>8%</a:t>
                    </a:r>
                    <a:endParaRPr lang="en-US" sz="1600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имена существительные</c:v>
                </c:pt>
                <c:pt idx="1">
                  <c:v>глаголы</c:v>
                </c:pt>
                <c:pt idx="2">
                  <c:v>имена прилагательные</c:v>
                </c:pt>
                <c:pt idx="3">
                  <c:v>другие части речи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0.74000000000000099</c:v>
                </c:pt>
                <c:pt idx="1">
                  <c:v>0.12000000000000002</c:v>
                </c:pt>
                <c:pt idx="2">
                  <c:v>6.0000000000000109E-2</c:v>
                </c:pt>
                <c:pt idx="3">
                  <c:v>8.0000000000000154E-2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63504243065023358"/>
          <c:y val="0.27058957436145797"/>
          <c:w val="0.35082329373139332"/>
          <c:h val="0.38546560320736706"/>
        </c:manualLayout>
      </c:layout>
    </c:legend>
    <c:plotVisOnly val="1"/>
    <c:dispBlanksAs val="zero"/>
  </c:chart>
  <c:spPr>
    <a:ln w="38100">
      <a:solidFill>
        <a:schemeClr val="accent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4885743885447334E-2"/>
          <c:y val="3.4722222222222238E-2"/>
          <c:w val="0.5835811324735668"/>
          <c:h val="0.917055948614783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1"/>
                      <a:t>60</a:t>
                    </a:r>
                    <a:endParaRPr lang="en-US" sz="1600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Военное дело</c:v>
                </c:pt>
                <c:pt idx="1">
                  <c:v>Техника</c:v>
                </c:pt>
                <c:pt idx="2">
                  <c:v>Горное дело</c:v>
                </c:pt>
                <c:pt idx="3">
                  <c:v>Земля, природа</c:v>
                </c:pt>
                <c:pt idx="4">
                  <c:v>Еда, посуда</c:v>
                </c:pt>
                <c:pt idx="5">
                  <c:v>Одежда</c:v>
                </c:pt>
                <c:pt idx="6">
                  <c:v>Профессии </c:v>
                </c:pt>
                <c:pt idx="7">
                  <c:v>Спорт</c:v>
                </c:pt>
                <c:pt idx="8">
                  <c:v>История</c:v>
                </c:pt>
                <c:pt idx="9">
                  <c:v>Финансы и экономика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58</c:v>
                </c:pt>
                <c:pt idx="1">
                  <c:v>49</c:v>
                </c:pt>
                <c:pt idx="2">
                  <c:v>48</c:v>
                </c:pt>
                <c:pt idx="3">
                  <c:v>36</c:v>
                </c:pt>
                <c:pt idx="4">
                  <c:v>36</c:v>
                </c:pt>
                <c:pt idx="5">
                  <c:v>28</c:v>
                </c:pt>
                <c:pt idx="6">
                  <c:v>24</c:v>
                </c:pt>
                <c:pt idx="7">
                  <c:v>22</c:v>
                </c:pt>
                <c:pt idx="8">
                  <c:v>17</c:v>
                </c:pt>
                <c:pt idx="9">
                  <c:v>16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64569180316474284"/>
          <c:y val="8.1959948410097724E-2"/>
          <c:w val="0.35267970489964373"/>
          <c:h val="0.82066334367151261"/>
        </c:manualLayout>
      </c:layout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BEA3E-FC56-481F-8627-5565CB93094E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871FC2-DD5E-4BC7-807B-D4DD452EB73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Актуальность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3F550FD-C9C3-4067-BB60-9BC9FA2AC77F}" type="parTrans" cxnId="{E4C47626-FB6F-463C-915E-44F228430E61}">
      <dgm:prSet/>
      <dgm:spPr/>
      <dgm:t>
        <a:bodyPr/>
        <a:lstStyle/>
        <a:p>
          <a:endParaRPr lang="ru-RU"/>
        </a:p>
      </dgm:t>
    </dgm:pt>
    <dgm:pt modelId="{319A4A35-C038-472D-A5DF-F64F7449498E}" type="sibTrans" cxnId="{E4C47626-FB6F-463C-915E-44F228430E61}">
      <dgm:prSet/>
      <dgm:spPr/>
      <dgm:t>
        <a:bodyPr/>
        <a:lstStyle/>
        <a:p>
          <a:endParaRPr lang="ru-RU"/>
        </a:p>
      </dgm:t>
    </dgm:pt>
    <dgm:pt modelId="{37C75C4D-319C-4DF6-8432-364E0D0996B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Поскольку немецкое влияние на Россию было очевидным, то и изучение проблемы языковых контактов является актуальной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0363EF3-195B-4152-9AE6-A081F5E736AA}" type="parTrans" cxnId="{03C00F02-6FB7-4920-AA94-D568D64032C4}">
      <dgm:prSet/>
      <dgm:spPr/>
      <dgm:t>
        <a:bodyPr/>
        <a:lstStyle/>
        <a:p>
          <a:endParaRPr lang="ru-RU"/>
        </a:p>
      </dgm:t>
    </dgm:pt>
    <dgm:pt modelId="{51D2D5A0-EA4D-4BA6-A69B-0C1C6D689AF8}" type="sibTrans" cxnId="{03C00F02-6FB7-4920-AA94-D568D64032C4}">
      <dgm:prSet/>
      <dgm:spPr/>
      <dgm:t>
        <a:bodyPr/>
        <a:lstStyle/>
        <a:p>
          <a:endParaRPr lang="ru-RU"/>
        </a:p>
      </dgm:t>
    </dgm:pt>
    <dgm:pt modelId="{F1C0817D-F705-4F07-90A3-50A2601CBC0E}">
      <dgm:prSet phldrT="[Текст]" phldr="1"/>
      <dgm:spPr/>
      <dgm:t>
        <a:bodyPr/>
        <a:lstStyle/>
        <a:p>
          <a:endParaRPr lang="ru-RU" dirty="0"/>
        </a:p>
      </dgm:t>
    </dgm:pt>
    <dgm:pt modelId="{F72339D9-9726-4FFC-9C43-E9C92CFDD813}" type="parTrans" cxnId="{251E135F-2F86-4DC6-8BD0-DDD5FB577125}">
      <dgm:prSet/>
      <dgm:spPr/>
      <dgm:t>
        <a:bodyPr/>
        <a:lstStyle/>
        <a:p>
          <a:endParaRPr lang="ru-RU"/>
        </a:p>
      </dgm:t>
    </dgm:pt>
    <dgm:pt modelId="{F4642191-00AA-49DF-A320-959BB9059799}" type="sibTrans" cxnId="{251E135F-2F86-4DC6-8BD0-DDD5FB577125}">
      <dgm:prSet/>
      <dgm:spPr/>
      <dgm:t>
        <a:bodyPr/>
        <a:lstStyle/>
        <a:p>
          <a:endParaRPr lang="ru-RU"/>
        </a:p>
      </dgm:t>
    </dgm:pt>
    <dgm:pt modelId="{6058E8C8-0207-42B2-BB82-F6383E8FABA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Цели и задачи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D33436F-8AB1-4650-9750-A6C4A2707F46}" type="parTrans" cxnId="{4D9B1C8D-16F2-49A6-8ECF-C0B1F2FB7BCF}">
      <dgm:prSet/>
      <dgm:spPr/>
      <dgm:t>
        <a:bodyPr/>
        <a:lstStyle/>
        <a:p>
          <a:endParaRPr lang="ru-RU"/>
        </a:p>
      </dgm:t>
    </dgm:pt>
    <dgm:pt modelId="{3DB575FC-97DB-40B2-B8CD-5FA15BC8E252}" type="sibTrans" cxnId="{4D9B1C8D-16F2-49A6-8ECF-C0B1F2FB7BCF}">
      <dgm:prSet/>
      <dgm:spPr/>
      <dgm:t>
        <a:bodyPr/>
        <a:lstStyle/>
        <a:p>
          <a:endParaRPr lang="ru-RU"/>
        </a:p>
      </dgm:t>
    </dgm:pt>
    <dgm:pt modelId="{07B9DF03-EC48-4965-92A9-4E4E8928CD1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изучение лексических заимствований из немецкого языка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5E23CF2-4DB8-46DF-82EB-5AF97F236B39}" type="parTrans" cxnId="{22250E20-2614-4751-ABD6-F472C98B68C5}">
      <dgm:prSet/>
      <dgm:spPr/>
      <dgm:t>
        <a:bodyPr/>
        <a:lstStyle/>
        <a:p>
          <a:endParaRPr lang="ru-RU"/>
        </a:p>
      </dgm:t>
    </dgm:pt>
    <dgm:pt modelId="{4A74393E-14D9-4C8E-8038-18ECFFFAB148}" type="sibTrans" cxnId="{22250E20-2614-4751-ABD6-F472C98B68C5}">
      <dgm:prSet/>
      <dgm:spPr/>
      <dgm:t>
        <a:bodyPr/>
        <a:lstStyle/>
        <a:p>
          <a:endParaRPr lang="ru-RU"/>
        </a:p>
      </dgm:t>
    </dgm:pt>
    <dgm:pt modelId="{8C0A2FBB-33A3-4590-9979-50EDE3F33EE7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изучить признаки немецких заимствований и процесс их освоения русским языком; выявить области их применения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CC0C949-DCE3-4CD6-8C05-A176693EE1E7}" type="parTrans" cxnId="{9C4FEB78-BA48-4C5C-9CEC-463F728E5417}">
      <dgm:prSet/>
      <dgm:spPr/>
      <dgm:t>
        <a:bodyPr/>
        <a:lstStyle/>
        <a:p>
          <a:endParaRPr lang="ru-RU"/>
        </a:p>
      </dgm:t>
    </dgm:pt>
    <dgm:pt modelId="{AAE52FB2-1C68-4BE7-9C05-91C70E25809D}" type="sibTrans" cxnId="{9C4FEB78-BA48-4C5C-9CEC-463F728E5417}">
      <dgm:prSet/>
      <dgm:spPr/>
      <dgm:t>
        <a:bodyPr/>
        <a:lstStyle/>
        <a:p>
          <a:endParaRPr lang="ru-RU"/>
        </a:p>
      </dgm:t>
    </dgm:pt>
    <dgm:pt modelId="{ACAE7218-78AC-4D70-B2C1-487C220777F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Значимость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FE1452A-83B5-4421-B0D8-A7A5F5096BA4}" type="parTrans" cxnId="{BAA3A320-731E-4316-AE1A-F1262E2A7C26}">
      <dgm:prSet/>
      <dgm:spPr/>
      <dgm:t>
        <a:bodyPr/>
        <a:lstStyle/>
        <a:p>
          <a:endParaRPr lang="ru-RU"/>
        </a:p>
      </dgm:t>
    </dgm:pt>
    <dgm:pt modelId="{BF20A9DB-832B-40DA-B3E9-C43C9B166235}" type="sibTrans" cxnId="{BAA3A320-731E-4316-AE1A-F1262E2A7C26}">
      <dgm:prSet/>
      <dgm:spPr/>
      <dgm:t>
        <a:bodyPr/>
        <a:lstStyle/>
        <a:p>
          <a:endParaRPr lang="ru-RU"/>
        </a:p>
      </dgm:t>
    </dgm:pt>
    <dgm:pt modelId="{E5EA788B-D4ED-4A2F-9C4D-91CB7A823049}">
      <dgm:prSet phldrT="[Текст]" custT="1"/>
      <dgm:spPr/>
      <dgm:t>
        <a:bodyPr/>
        <a:lstStyle/>
        <a:p>
          <a:r>
            <a:rPr lang="ru-RU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Теоретическая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: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для расширения    своего кругозора.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432482B-79DE-4051-BC99-C8A830EC6EC2}" type="parTrans" cxnId="{C01B5CC3-02D6-4294-BFB3-5F93DD1C7A68}">
      <dgm:prSet/>
      <dgm:spPr/>
      <dgm:t>
        <a:bodyPr/>
        <a:lstStyle/>
        <a:p>
          <a:endParaRPr lang="ru-RU"/>
        </a:p>
      </dgm:t>
    </dgm:pt>
    <dgm:pt modelId="{925C218E-C34F-43FF-8F48-60A44E9D8115}" type="sibTrans" cxnId="{C01B5CC3-02D6-4294-BFB3-5F93DD1C7A68}">
      <dgm:prSet/>
      <dgm:spPr/>
      <dgm:t>
        <a:bodyPr/>
        <a:lstStyle/>
        <a:p>
          <a:endParaRPr lang="ru-RU"/>
        </a:p>
      </dgm:t>
    </dgm:pt>
    <dgm:pt modelId="{7ECAD4E5-542E-4AAF-A0E2-FA8A4C4FDEAE}">
      <dgm:prSet phldrT="[Текст]" custT="1"/>
      <dgm:spPr/>
      <dgm:t>
        <a:bodyPr/>
        <a:lstStyle/>
        <a:p>
          <a:pPr algn="l"/>
          <a:r>
            <a:rPr lang="ru-RU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Практическая: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для мотивации учащихся на изучение немецкого языка.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CFEFD7B-4E94-40EC-A548-350F7663A17D}" type="parTrans" cxnId="{A62E8276-0D9D-4BAC-BD35-CDAE47CCA2F6}">
      <dgm:prSet/>
      <dgm:spPr/>
      <dgm:t>
        <a:bodyPr/>
        <a:lstStyle/>
        <a:p>
          <a:endParaRPr lang="ru-RU"/>
        </a:p>
      </dgm:t>
    </dgm:pt>
    <dgm:pt modelId="{18C2809F-2479-4EB4-B87F-A735757E42E6}" type="sibTrans" cxnId="{A62E8276-0D9D-4BAC-BD35-CDAE47CCA2F6}">
      <dgm:prSet/>
      <dgm:spPr/>
      <dgm:t>
        <a:bodyPr/>
        <a:lstStyle/>
        <a:p>
          <a:endParaRPr lang="ru-RU"/>
        </a:p>
      </dgm:t>
    </dgm:pt>
    <dgm:pt modelId="{9D4C1D8A-011E-4118-A59F-6C1F4FB3E9F8}" type="pres">
      <dgm:prSet presAssocID="{AE7BEA3E-FC56-481F-8627-5565CB9309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60A725-E5E4-4B15-9CB0-282B409C45F5}" type="pres">
      <dgm:prSet presAssocID="{ACAE7218-78AC-4D70-B2C1-487C220777F2}" presName="boxAndChildren" presStyleCnt="0"/>
      <dgm:spPr/>
      <dgm:t>
        <a:bodyPr/>
        <a:lstStyle/>
        <a:p>
          <a:endParaRPr lang="ru-RU"/>
        </a:p>
      </dgm:t>
    </dgm:pt>
    <dgm:pt modelId="{82FB96F0-5788-44B4-A978-42074AEB602C}" type="pres">
      <dgm:prSet presAssocID="{ACAE7218-78AC-4D70-B2C1-487C220777F2}" presName="parentTextBox" presStyleLbl="node1" presStyleIdx="0" presStyleCnt="3"/>
      <dgm:spPr/>
      <dgm:t>
        <a:bodyPr/>
        <a:lstStyle/>
        <a:p>
          <a:endParaRPr lang="ru-RU"/>
        </a:p>
      </dgm:t>
    </dgm:pt>
    <dgm:pt modelId="{17F8C1AB-BB13-48F9-970A-98230446EABC}" type="pres">
      <dgm:prSet presAssocID="{ACAE7218-78AC-4D70-B2C1-487C220777F2}" presName="entireBox" presStyleLbl="node1" presStyleIdx="0" presStyleCnt="3" custScaleX="100000" custScaleY="74853" custLinFactNeighborX="0" custLinFactNeighborY="1064"/>
      <dgm:spPr/>
      <dgm:t>
        <a:bodyPr/>
        <a:lstStyle/>
        <a:p>
          <a:endParaRPr lang="ru-RU"/>
        </a:p>
      </dgm:t>
    </dgm:pt>
    <dgm:pt modelId="{B0EFA672-27D3-4664-88DE-300E45245418}" type="pres">
      <dgm:prSet presAssocID="{ACAE7218-78AC-4D70-B2C1-487C220777F2}" presName="descendantBox" presStyleCnt="0"/>
      <dgm:spPr/>
      <dgm:t>
        <a:bodyPr/>
        <a:lstStyle/>
        <a:p>
          <a:endParaRPr lang="ru-RU"/>
        </a:p>
      </dgm:t>
    </dgm:pt>
    <dgm:pt modelId="{E01F7B10-7B10-4D61-862D-F5345CC0BD0C}" type="pres">
      <dgm:prSet presAssocID="{E5EA788B-D4ED-4A2F-9C4D-91CB7A823049}" presName="childTextBox" presStyleLbl="fgAccFollowNode1" presStyleIdx="0" presStyleCnt="6" custScaleX="87814" custScaleY="105129" custLinFactNeighborY="-19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EC2BA-8071-4E1D-98BA-3967E41A1A8F}" type="pres">
      <dgm:prSet presAssocID="{7ECAD4E5-542E-4AAF-A0E2-FA8A4C4FDEAE}" presName="childTextBox" presStyleLbl="fgAccFollowNode1" presStyleIdx="1" presStyleCnt="6" custScaleX="87814" custScaleY="98744" custLinFactNeighborX="-53" custLinFactNeighborY="-19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36AB4-275D-4B57-8129-9B75EE3E2CF1}" type="pres">
      <dgm:prSet presAssocID="{3DB575FC-97DB-40B2-B8CD-5FA15BC8E252}" presName="sp" presStyleCnt="0"/>
      <dgm:spPr/>
      <dgm:t>
        <a:bodyPr/>
        <a:lstStyle/>
        <a:p>
          <a:endParaRPr lang="ru-RU"/>
        </a:p>
      </dgm:t>
    </dgm:pt>
    <dgm:pt modelId="{984D82D4-7818-4133-B6BA-3ECC9D9C564A}" type="pres">
      <dgm:prSet presAssocID="{6058E8C8-0207-42B2-BB82-F6383E8FABAB}" presName="arrowAndChildren" presStyleCnt="0"/>
      <dgm:spPr/>
      <dgm:t>
        <a:bodyPr/>
        <a:lstStyle/>
        <a:p>
          <a:endParaRPr lang="ru-RU"/>
        </a:p>
      </dgm:t>
    </dgm:pt>
    <dgm:pt modelId="{1C807442-1EE4-42B0-A62A-0193B534CA1C}" type="pres">
      <dgm:prSet presAssocID="{6058E8C8-0207-42B2-BB82-F6383E8FABA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CCE9F332-BF0E-4AA2-A14F-E4467791DABD}" type="pres">
      <dgm:prSet presAssocID="{6058E8C8-0207-42B2-BB82-F6383E8FABAB}" presName="arrow" presStyleLbl="node1" presStyleIdx="1" presStyleCnt="3" custScaleX="100000" custScaleY="80037" custLinFactNeighborX="-819" custLinFactNeighborY="-131"/>
      <dgm:spPr/>
      <dgm:t>
        <a:bodyPr/>
        <a:lstStyle/>
        <a:p>
          <a:endParaRPr lang="ru-RU"/>
        </a:p>
      </dgm:t>
    </dgm:pt>
    <dgm:pt modelId="{2FD8B08A-39D2-4AA4-AFD4-0B7E108CCC78}" type="pres">
      <dgm:prSet presAssocID="{6058E8C8-0207-42B2-BB82-F6383E8FABAB}" presName="descendantArrow" presStyleCnt="0"/>
      <dgm:spPr/>
      <dgm:t>
        <a:bodyPr/>
        <a:lstStyle/>
        <a:p>
          <a:endParaRPr lang="ru-RU"/>
        </a:p>
      </dgm:t>
    </dgm:pt>
    <dgm:pt modelId="{B08078F6-E34C-427A-AC40-20BA443A95E8}" type="pres">
      <dgm:prSet presAssocID="{07B9DF03-EC48-4965-92A9-4E4E8928CD1F}" presName="childTextArrow" presStyleLbl="fgAccFollowNode1" presStyleIdx="2" presStyleCnt="6" custScaleX="56915" custScaleY="109583" custLinFactNeighborX="-2361" custLinFactNeighborY="-7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A213D-771E-4B14-8E6A-723E1F5C97F7}" type="pres">
      <dgm:prSet presAssocID="{8C0A2FBB-33A3-4590-9979-50EDE3F33EE7}" presName="childTextArrow" presStyleLbl="fgAccFollowNode1" presStyleIdx="3" presStyleCnt="6" custScaleX="57054" custScaleY="110372" custLinFactNeighborX="102" custLinFactNeighborY="-10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FE8F7-5017-4ABA-AA93-343409C90FAB}" type="pres">
      <dgm:prSet presAssocID="{319A4A35-C038-472D-A5DF-F64F7449498E}" presName="sp" presStyleCnt="0"/>
      <dgm:spPr/>
      <dgm:t>
        <a:bodyPr/>
        <a:lstStyle/>
        <a:p>
          <a:endParaRPr lang="ru-RU"/>
        </a:p>
      </dgm:t>
    </dgm:pt>
    <dgm:pt modelId="{07B6C6E6-4588-47BE-9834-D2E7292D0511}" type="pres">
      <dgm:prSet presAssocID="{F2871FC2-DD5E-4BC7-807B-D4DD452EB738}" presName="arrowAndChildren" presStyleCnt="0"/>
      <dgm:spPr/>
      <dgm:t>
        <a:bodyPr/>
        <a:lstStyle/>
        <a:p>
          <a:endParaRPr lang="ru-RU"/>
        </a:p>
      </dgm:t>
    </dgm:pt>
    <dgm:pt modelId="{FE19A90E-63C8-4C30-8B02-8308E698AA9B}" type="pres">
      <dgm:prSet presAssocID="{F2871FC2-DD5E-4BC7-807B-D4DD452EB73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870EC2D-AD08-486A-B68C-35C818DAAD0C}" type="pres">
      <dgm:prSet presAssocID="{F2871FC2-DD5E-4BC7-807B-D4DD452EB738}" presName="arrow" presStyleLbl="node1" presStyleIdx="2" presStyleCnt="3" custScaleY="41367" custLinFactNeighborX="2043" custLinFactNeighborY="851"/>
      <dgm:spPr/>
      <dgm:t>
        <a:bodyPr/>
        <a:lstStyle/>
        <a:p>
          <a:endParaRPr lang="ru-RU"/>
        </a:p>
      </dgm:t>
    </dgm:pt>
    <dgm:pt modelId="{4EC70B31-2DD2-4BAC-AAFB-41774CD35A69}" type="pres">
      <dgm:prSet presAssocID="{F2871FC2-DD5E-4BC7-807B-D4DD452EB738}" presName="descendantArrow" presStyleCnt="0"/>
      <dgm:spPr/>
      <dgm:t>
        <a:bodyPr/>
        <a:lstStyle/>
        <a:p>
          <a:endParaRPr lang="ru-RU"/>
        </a:p>
      </dgm:t>
    </dgm:pt>
    <dgm:pt modelId="{E6D7C053-6A6F-405C-8F5A-5986AA90F275}" type="pres">
      <dgm:prSet presAssocID="{37C75C4D-319C-4DF6-8432-364E0D0996BE}" presName="childTextArrow" presStyleLbl="fgAccFollowNode1" presStyleIdx="4" presStyleCnt="6" custScaleX="566660" custScaleY="51615" custLinFactNeighborX="10778" custLinFactNeighborY="-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EA127-D473-46CC-9CE9-DC4802883D96}" type="pres">
      <dgm:prSet presAssocID="{F1C0817D-F705-4F07-90A3-50A2601CBC0E}" presName="childTextArrow" presStyleLbl="fgAccFollowNode1" presStyleIdx="5" presStyleCnt="6" custFlipVert="0" custFlipHor="0" custScaleX="29739" custScaleY="5728" custLinFactNeighborX="-177" custLinFactNeighborY="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23B22B-9B2F-4F57-AD41-F7CE4F32EC8B}" type="presOf" srcId="{AE7BEA3E-FC56-481F-8627-5565CB93094E}" destId="{9D4C1D8A-011E-4118-A59F-6C1F4FB3E9F8}" srcOrd="0" destOrd="0" presId="urn:microsoft.com/office/officeart/2005/8/layout/process4"/>
    <dgm:cxn modelId="{22B2DB33-A0D6-4239-A78B-CCEF2AEB1E86}" type="presOf" srcId="{6058E8C8-0207-42B2-BB82-F6383E8FABAB}" destId="{CCE9F332-BF0E-4AA2-A14F-E4467791DABD}" srcOrd="1" destOrd="0" presId="urn:microsoft.com/office/officeart/2005/8/layout/process4"/>
    <dgm:cxn modelId="{9E1F03A8-E3D1-4D1C-A021-E6CE4E2EFEB7}" type="presOf" srcId="{F1C0817D-F705-4F07-90A3-50A2601CBC0E}" destId="{A82EA127-D473-46CC-9CE9-DC4802883D96}" srcOrd="0" destOrd="0" presId="urn:microsoft.com/office/officeart/2005/8/layout/process4"/>
    <dgm:cxn modelId="{FDAD61C3-93E3-4563-B8F7-3280CC931D1C}" type="presOf" srcId="{ACAE7218-78AC-4D70-B2C1-487C220777F2}" destId="{82FB96F0-5788-44B4-A978-42074AEB602C}" srcOrd="0" destOrd="0" presId="urn:microsoft.com/office/officeart/2005/8/layout/process4"/>
    <dgm:cxn modelId="{A2A3F877-DF11-4D1C-9F3E-043D4F7EB471}" type="presOf" srcId="{E5EA788B-D4ED-4A2F-9C4D-91CB7A823049}" destId="{E01F7B10-7B10-4D61-862D-F5345CC0BD0C}" srcOrd="0" destOrd="0" presId="urn:microsoft.com/office/officeart/2005/8/layout/process4"/>
    <dgm:cxn modelId="{03C00F02-6FB7-4920-AA94-D568D64032C4}" srcId="{F2871FC2-DD5E-4BC7-807B-D4DD452EB738}" destId="{37C75C4D-319C-4DF6-8432-364E0D0996BE}" srcOrd="0" destOrd="0" parTransId="{A0363EF3-195B-4152-9AE6-A081F5E736AA}" sibTransId="{51D2D5A0-EA4D-4BA6-A69B-0C1C6D689AF8}"/>
    <dgm:cxn modelId="{4D9B1C8D-16F2-49A6-8ECF-C0B1F2FB7BCF}" srcId="{AE7BEA3E-FC56-481F-8627-5565CB93094E}" destId="{6058E8C8-0207-42B2-BB82-F6383E8FABAB}" srcOrd="1" destOrd="0" parTransId="{5D33436F-8AB1-4650-9750-A6C4A2707F46}" sibTransId="{3DB575FC-97DB-40B2-B8CD-5FA15BC8E252}"/>
    <dgm:cxn modelId="{251E135F-2F86-4DC6-8BD0-DDD5FB577125}" srcId="{F2871FC2-DD5E-4BC7-807B-D4DD452EB738}" destId="{F1C0817D-F705-4F07-90A3-50A2601CBC0E}" srcOrd="1" destOrd="0" parTransId="{F72339D9-9726-4FFC-9C43-E9C92CFDD813}" sibTransId="{F4642191-00AA-49DF-A320-959BB9059799}"/>
    <dgm:cxn modelId="{A62E8276-0D9D-4BAC-BD35-CDAE47CCA2F6}" srcId="{ACAE7218-78AC-4D70-B2C1-487C220777F2}" destId="{7ECAD4E5-542E-4AAF-A0E2-FA8A4C4FDEAE}" srcOrd="1" destOrd="0" parTransId="{CCFEFD7B-4E94-40EC-A548-350F7663A17D}" sibTransId="{18C2809F-2479-4EB4-B87F-A735757E42E6}"/>
    <dgm:cxn modelId="{AB5EBA34-D0A6-4DFA-AB79-DF6E30A9AC9F}" type="presOf" srcId="{07B9DF03-EC48-4965-92A9-4E4E8928CD1F}" destId="{B08078F6-E34C-427A-AC40-20BA443A95E8}" srcOrd="0" destOrd="0" presId="urn:microsoft.com/office/officeart/2005/8/layout/process4"/>
    <dgm:cxn modelId="{A21FBE8E-BFAD-4803-B716-8353E3F97CF7}" type="presOf" srcId="{37C75C4D-319C-4DF6-8432-364E0D0996BE}" destId="{E6D7C053-6A6F-405C-8F5A-5986AA90F275}" srcOrd="0" destOrd="0" presId="urn:microsoft.com/office/officeart/2005/8/layout/process4"/>
    <dgm:cxn modelId="{D4B0FA97-25F5-42D2-B2D8-9781156AA481}" type="presOf" srcId="{8C0A2FBB-33A3-4590-9979-50EDE3F33EE7}" destId="{A81A213D-771E-4B14-8E6A-723E1F5C97F7}" srcOrd="0" destOrd="0" presId="urn:microsoft.com/office/officeart/2005/8/layout/process4"/>
    <dgm:cxn modelId="{BAA3A320-731E-4316-AE1A-F1262E2A7C26}" srcId="{AE7BEA3E-FC56-481F-8627-5565CB93094E}" destId="{ACAE7218-78AC-4D70-B2C1-487C220777F2}" srcOrd="2" destOrd="0" parTransId="{4FE1452A-83B5-4421-B0D8-A7A5F5096BA4}" sibTransId="{BF20A9DB-832B-40DA-B3E9-C43C9B166235}"/>
    <dgm:cxn modelId="{10EC3EEB-6566-4041-AB37-CB67D5D9C152}" type="presOf" srcId="{7ECAD4E5-542E-4AAF-A0E2-FA8A4C4FDEAE}" destId="{0E4EC2BA-8071-4E1D-98BA-3967E41A1A8F}" srcOrd="0" destOrd="0" presId="urn:microsoft.com/office/officeart/2005/8/layout/process4"/>
    <dgm:cxn modelId="{03015137-03D6-4D61-8D7E-D80EF0C89B19}" type="presOf" srcId="{F2871FC2-DD5E-4BC7-807B-D4DD452EB738}" destId="{FE19A90E-63C8-4C30-8B02-8308E698AA9B}" srcOrd="0" destOrd="0" presId="urn:microsoft.com/office/officeart/2005/8/layout/process4"/>
    <dgm:cxn modelId="{22250E20-2614-4751-ABD6-F472C98B68C5}" srcId="{6058E8C8-0207-42B2-BB82-F6383E8FABAB}" destId="{07B9DF03-EC48-4965-92A9-4E4E8928CD1F}" srcOrd="0" destOrd="0" parTransId="{25E23CF2-4DB8-46DF-82EB-5AF97F236B39}" sibTransId="{4A74393E-14D9-4C8E-8038-18ECFFFAB148}"/>
    <dgm:cxn modelId="{E4C47626-FB6F-463C-915E-44F228430E61}" srcId="{AE7BEA3E-FC56-481F-8627-5565CB93094E}" destId="{F2871FC2-DD5E-4BC7-807B-D4DD452EB738}" srcOrd="0" destOrd="0" parTransId="{73F550FD-C9C3-4067-BB60-9BC9FA2AC77F}" sibTransId="{319A4A35-C038-472D-A5DF-F64F7449498E}"/>
    <dgm:cxn modelId="{41FE24A8-C875-4097-9EE0-B31CE9C74F82}" type="presOf" srcId="{ACAE7218-78AC-4D70-B2C1-487C220777F2}" destId="{17F8C1AB-BB13-48F9-970A-98230446EABC}" srcOrd="1" destOrd="0" presId="urn:microsoft.com/office/officeart/2005/8/layout/process4"/>
    <dgm:cxn modelId="{9C4FEB78-BA48-4C5C-9CEC-463F728E5417}" srcId="{6058E8C8-0207-42B2-BB82-F6383E8FABAB}" destId="{8C0A2FBB-33A3-4590-9979-50EDE3F33EE7}" srcOrd="1" destOrd="0" parTransId="{5CC0C949-DCE3-4CD6-8C05-A176693EE1E7}" sibTransId="{AAE52FB2-1C68-4BE7-9C05-91C70E25809D}"/>
    <dgm:cxn modelId="{AD2A38B2-BE13-4BB7-9277-834D70CC3DC8}" type="presOf" srcId="{F2871FC2-DD5E-4BC7-807B-D4DD452EB738}" destId="{7870EC2D-AD08-486A-B68C-35C818DAAD0C}" srcOrd="1" destOrd="0" presId="urn:microsoft.com/office/officeart/2005/8/layout/process4"/>
    <dgm:cxn modelId="{4FFAD110-F191-4D59-8D1C-958125485B9E}" type="presOf" srcId="{6058E8C8-0207-42B2-BB82-F6383E8FABAB}" destId="{1C807442-1EE4-42B0-A62A-0193B534CA1C}" srcOrd="0" destOrd="0" presId="urn:microsoft.com/office/officeart/2005/8/layout/process4"/>
    <dgm:cxn modelId="{C01B5CC3-02D6-4294-BFB3-5F93DD1C7A68}" srcId="{ACAE7218-78AC-4D70-B2C1-487C220777F2}" destId="{E5EA788B-D4ED-4A2F-9C4D-91CB7A823049}" srcOrd="0" destOrd="0" parTransId="{C432482B-79DE-4051-BC99-C8A830EC6EC2}" sibTransId="{925C218E-C34F-43FF-8F48-60A44E9D8115}"/>
    <dgm:cxn modelId="{6A98502A-742B-4359-8545-A3CA88EB4316}" type="presParOf" srcId="{9D4C1D8A-011E-4118-A59F-6C1F4FB3E9F8}" destId="{0760A725-E5E4-4B15-9CB0-282B409C45F5}" srcOrd="0" destOrd="0" presId="urn:microsoft.com/office/officeart/2005/8/layout/process4"/>
    <dgm:cxn modelId="{B5E114BF-C762-482D-8303-B3C02CF46823}" type="presParOf" srcId="{0760A725-E5E4-4B15-9CB0-282B409C45F5}" destId="{82FB96F0-5788-44B4-A978-42074AEB602C}" srcOrd="0" destOrd="0" presId="urn:microsoft.com/office/officeart/2005/8/layout/process4"/>
    <dgm:cxn modelId="{F888688C-D136-4215-BD02-DADAA65540D4}" type="presParOf" srcId="{0760A725-E5E4-4B15-9CB0-282B409C45F5}" destId="{17F8C1AB-BB13-48F9-970A-98230446EABC}" srcOrd="1" destOrd="0" presId="urn:microsoft.com/office/officeart/2005/8/layout/process4"/>
    <dgm:cxn modelId="{EA9CFCF1-8FD1-4320-825E-BB96A0A34B52}" type="presParOf" srcId="{0760A725-E5E4-4B15-9CB0-282B409C45F5}" destId="{B0EFA672-27D3-4664-88DE-300E45245418}" srcOrd="2" destOrd="0" presId="urn:microsoft.com/office/officeart/2005/8/layout/process4"/>
    <dgm:cxn modelId="{253A1DCA-BCE2-41AB-8E1C-D1DD3598CFDB}" type="presParOf" srcId="{B0EFA672-27D3-4664-88DE-300E45245418}" destId="{E01F7B10-7B10-4D61-862D-F5345CC0BD0C}" srcOrd="0" destOrd="0" presId="urn:microsoft.com/office/officeart/2005/8/layout/process4"/>
    <dgm:cxn modelId="{2E3043B4-7726-463C-BB53-9CA5772E70B0}" type="presParOf" srcId="{B0EFA672-27D3-4664-88DE-300E45245418}" destId="{0E4EC2BA-8071-4E1D-98BA-3967E41A1A8F}" srcOrd="1" destOrd="0" presId="urn:microsoft.com/office/officeart/2005/8/layout/process4"/>
    <dgm:cxn modelId="{5EF851A5-4059-4BA4-874A-0B5C90368305}" type="presParOf" srcId="{9D4C1D8A-011E-4118-A59F-6C1F4FB3E9F8}" destId="{7E936AB4-275D-4B57-8129-9B75EE3E2CF1}" srcOrd="1" destOrd="0" presId="urn:microsoft.com/office/officeart/2005/8/layout/process4"/>
    <dgm:cxn modelId="{28079B38-783D-44A8-B549-8F3D7EE77A77}" type="presParOf" srcId="{9D4C1D8A-011E-4118-A59F-6C1F4FB3E9F8}" destId="{984D82D4-7818-4133-B6BA-3ECC9D9C564A}" srcOrd="2" destOrd="0" presId="urn:microsoft.com/office/officeart/2005/8/layout/process4"/>
    <dgm:cxn modelId="{6CB925F1-6606-496B-B1D2-0E607A9F77CC}" type="presParOf" srcId="{984D82D4-7818-4133-B6BA-3ECC9D9C564A}" destId="{1C807442-1EE4-42B0-A62A-0193B534CA1C}" srcOrd="0" destOrd="0" presId="urn:microsoft.com/office/officeart/2005/8/layout/process4"/>
    <dgm:cxn modelId="{7B8A87BD-2BD9-4259-8E80-97E0BC5310C8}" type="presParOf" srcId="{984D82D4-7818-4133-B6BA-3ECC9D9C564A}" destId="{CCE9F332-BF0E-4AA2-A14F-E4467791DABD}" srcOrd="1" destOrd="0" presId="urn:microsoft.com/office/officeart/2005/8/layout/process4"/>
    <dgm:cxn modelId="{BE7ABE1F-5ED6-4C5C-8C84-095823EC860C}" type="presParOf" srcId="{984D82D4-7818-4133-B6BA-3ECC9D9C564A}" destId="{2FD8B08A-39D2-4AA4-AFD4-0B7E108CCC78}" srcOrd="2" destOrd="0" presId="urn:microsoft.com/office/officeart/2005/8/layout/process4"/>
    <dgm:cxn modelId="{4D95393E-27DD-4654-B2ED-2891223454FD}" type="presParOf" srcId="{2FD8B08A-39D2-4AA4-AFD4-0B7E108CCC78}" destId="{B08078F6-E34C-427A-AC40-20BA443A95E8}" srcOrd="0" destOrd="0" presId="urn:microsoft.com/office/officeart/2005/8/layout/process4"/>
    <dgm:cxn modelId="{3A9549F8-3C20-4859-8B3B-672EA9549CDE}" type="presParOf" srcId="{2FD8B08A-39D2-4AA4-AFD4-0B7E108CCC78}" destId="{A81A213D-771E-4B14-8E6A-723E1F5C97F7}" srcOrd="1" destOrd="0" presId="urn:microsoft.com/office/officeart/2005/8/layout/process4"/>
    <dgm:cxn modelId="{43F26396-7561-4983-AE94-76ABAE7FDCB9}" type="presParOf" srcId="{9D4C1D8A-011E-4118-A59F-6C1F4FB3E9F8}" destId="{B69FE8F7-5017-4ABA-AA93-343409C90FAB}" srcOrd="3" destOrd="0" presId="urn:microsoft.com/office/officeart/2005/8/layout/process4"/>
    <dgm:cxn modelId="{DCF1FBCF-4DA2-4DF0-8D80-445231A02ECE}" type="presParOf" srcId="{9D4C1D8A-011E-4118-A59F-6C1F4FB3E9F8}" destId="{07B6C6E6-4588-47BE-9834-D2E7292D0511}" srcOrd="4" destOrd="0" presId="urn:microsoft.com/office/officeart/2005/8/layout/process4"/>
    <dgm:cxn modelId="{39317E7F-CA9C-49D5-B3DD-F50F982A4260}" type="presParOf" srcId="{07B6C6E6-4588-47BE-9834-D2E7292D0511}" destId="{FE19A90E-63C8-4C30-8B02-8308E698AA9B}" srcOrd="0" destOrd="0" presId="urn:microsoft.com/office/officeart/2005/8/layout/process4"/>
    <dgm:cxn modelId="{3FE1B5E3-68BA-44A2-90FE-1C7CDAE3E5E5}" type="presParOf" srcId="{07B6C6E6-4588-47BE-9834-D2E7292D0511}" destId="{7870EC2D-AD08-486A-B68C-35C818DAAD0C}" srcOrd="1" destOrd="0" presId="urn:microsoft.com/office/officeart/2005/8/layout/process4"/>
    <dgm:cxn modelId="{6DB05C56-8A9B-490C-9D52-2C415B333577}" type="presParOf" srcId="{07B6C6E6-4588-47BE-9834-D2E7292D0511}" destId="{4EC70B31-2DD2-4BAC-AAFB-41774CD35A69}" srcOrd="2" destOrd="0" presId="urn:microsoft.com/office/officeart/2005/8/layout/process4"/>
    <dgm:cxn modelId="{E7EC9AA8-3BA6-4B56-9423-6205AA3FB8FA}" type="presParOf" srcId="{4EC70B31-2DD2-4BAC-AAFB-41774CD35A69}" destId="{E6D7C053-6A6F-405C-8F5A-5986AA90F275}" srcOrd="0" destOrd="0" presId="urn:microsoft.com/office/officeart/2005/8/layout/process4"/>
    <dgm:cxn modelId="{0AB8B72F-BA63-4518-A0AE-EE76BEFE09AE}" type="presParOf" srcId="{4EC70B31-2DD2-4BAC-AAFB-41774CD35A69}" destId="{A82EA127-D473-46CC-9CE9-DC4802883D9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F71FC-E9BE-42A1-8630-988C41E08F7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B8B5C-DFD5-4D32-95B3-C7126DFD375A}">
      <dgm:prSet phldrT="[Текст]" custT="1"/>
      <dgm:spPr/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 П. </a:t>
          </a:r>
          <a:r>
            <a:rPr lang="ru-RU" sz="2200" b="1" u="sng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Крысин </a:t>
          </a:r>
          <a:endParaRPr lang="ru-RU" sz="2200" b="1" u="none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2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 Использовании германизмов </a:t>
          </a:r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русском языке», Комсомольская правда от 19.02.1998г.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CBEE8-9BEF-4040-87C9-BAB518059C4B}" type="parTrans" cxnId="{AEBA1AA3-511A-4AC3-A532-C142404AAC9C}">
      <dgm:prSet/>
      <dgm:spPr/>
      <dgm:t>
        <a:bodyPr/>
        <a:lstStyle/>
        <a:p>
          <a:endParaRPr lang="ru-RU"/>
        </a:p>
      </dgm:t>
    </dgm:pt>
    <dgm:pt modelId="{3061F193-3EA1-4857-A771-57ADC9FF677E}" type="sibTrans" cxnId="{AEBA1AA3-511A-4AC3-A532-C142404AAC9C}">
      <dgm:prSet/>
      <dgm:spPr/>
      <dgm:t>
        <a:bodyPr/>
        <a:lstStyle/>
        <a:p>
          <a:endParaRPr lang="ru-RU"/>
        </a:p>
      </dgm:t>
    </dgm:pt>
    <dgm:pt modelId="{9834F10F-64CC-469D-A9A6-2BF35F871A5C}">
      <dgm:prSet phldrT="[Текст]" custT="1"/>
      <dgm:spPr/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С.С. </a:t>
          </a:r>
          <a:r>
            <a:rPr lang="ru-RU" sz="2200" b="1" u="sng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Изюмская</a:t>
          </a:r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 Русский язык и культура речи», 2010 г.</a:t>
          </a:r>
        </a:p>
      </dgm:t>
    </dgm:pt>
    <dgm:pt modelId="{8C140A5E-4CEF-4E9A-9E26-BA99A993C190}" type="parTrans" cxnId="{1300FDBF-A418-496E-96D9-0FCAD630F871}">
      <dgm:prSet/>
      <dgm:spPr/>
      <dgm:t>
        <a:bodyPr/>
        <a:lstStyle/>
        <a:p>
          <a:endParaRPr lang="ru-RU"/>
        </a:p>
      </dgm:t>
    </dgm:pt>
    <dgm:pt modelId="{5AFA58E6-405B-4263-A11B-C8F45FB21F4D}" type="sibTrans" cxnId="{1300FDBF-A418-496E-96D9-0FCAD630F871}">
      <dgm:prSet/>
      <dgm:spPr/>
      <dgm:t>
        <a:bodyPr/>
        <a:lstStyle/>
        <a:p>
          <a:endParaRPr lang="ru-RU"/>
        </a:p>
      </dgm:t>
    </dgm:pt>
    <dgm:pt modelId="{116C9B4D-F943-46BC-9D19-0DC371393129}">
      <dgm:prSet phldrT="[Текст]" custT="1"/>
      <dgm:spPr/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 А. </a:t>
          </a:r>
          <a:r>
            <a:rPr lang="ru-RU" sz="2200" b="1" u="sng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Нестерская</a:t>
          </a:r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«Проблема иноязычных заимствований  в русском языке»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A40461-FF1D-4628-AF1C-64E3BFCD04CE}" type="parTrans" cxnId="{7F7144E2-A106-46A7-8300-9D20E3D7FBE3}">
      <dgm:prSet/>
      <dgm:spPr/>
      <dgm:t>
        <a:bodyPr/>
        <a:lstStyle/>
        <a:p>
          <a:endParaRPr lang="ru-RU"/>
        </a:p>
      </dgm:t>
    </dgm:pt>
    <dgm:pt modelId="{55167D4E-D7E8-47FE-A508-17F3326F671E}" type="sibTrans" cxnId="{7F7144E2-A106-46A7-8300-9D20E3D7FBE3}">
      <dgm:prSet/>
      <dgm:spPr/>
      <dgm:t>
        <a:bodyPr/>
        <a:lstStyle/>
        <a:p>
          <a:endParaRPr lang="ru-RU"/>
        </a:p>
      </dgm:t>
    </dgm:pt>
    <dgm:pt modelId="{C019EBBC-101E-4C89-B936-6D909110805A}">
      <dgm:prSet phldrT="[Текст]" custT="1"/>
      <dgm:spPr/>
      <dgm:t>
        <a:bodyPr/>
        <a:lstStyle/>
        <a:p>
          <a:r>
            <a:rPr lang="ru-RU" sz="2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 А. Реформатский</a:t>
          </a:r>
        </a:p>
        <a:p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«Введение в языковедение», 1967г.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17B76-4C1B-4663-B215-0AB463FC0D55}" type="parTrans" cxnId="{F90C385C-DC54-41E5-A3CE-FC912B8B68D9}">
      <dgm:prSet/>
      <dgm:spPr/>
      <dgm:t>
        <a:bodyPr/>
        <a:lstStyle/>
        <a:p>
          <a:endParaRPr lang="ru-RU"/>
        </a:p>
      </dgm:t>
    </dgm:pt>
    <dgm:pt modelId="{D500065D-71A6-4A26-A469-4AE978EB8C58}" type="sibTrans" cxnId="{F90C385C-DC54-41E5-A3CE-FC912B8B68D9}">
      <dgm:prSet/>
      <dgm:spPr/>
      <dgm:t>
        <a:bodyPr/>
        <a:lstStyle/>
        <a:p>
          <a:endParaRPr lang="ru-RU"/>
        </a:p>
      </dgm:t>
    </dgm:pt>
    <dgm:pt modelId="{2174AB3F-C3CE-44FA-B0F3-102899177A3E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А.И. Смирницкий «К вопросу о слове»,  1952г.</a:t>
          </a:r>
        </a:p>
        <a:p>
          <a:pPr algn="ctr">
            <a:lnSpc>
              <a:spcPct val="90000"/>
            </a:lnSpc>
          </a:pPr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В.В. Виноградов « Основные типы лексических значений», 1954г</a:t>
          </a:r>
        </a:p>
        <a:p>
          <a:pPr algn="ctr">
            <a:lnSpc>
              <a:spcPct val="90000"/>
            </a:lnSpc>
          </a:pPr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Г.О. Винокур « Заметки по русскому словообразованию», 1959г.</a:t>
          </a:r>
        </a:p>
        <a:p>
          <a:pPr algn="ctr">
            <a:lnSpc>
              <a:spcPct val="100000"/>
            </a:lnSpc>
          </a:pPr>
          <a:r>
            <a: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Ю. Н. Караулов  « Языковая система и её функционирование», 1998г.</a:t>
          </a:r>
        </a:p>
        <a:p>
          <a:pPr algn="ctr">
            <a:lnSpc>
              <a:spcPct val="90000"/>
            </a:lnSpc>
          </a:pPr>
          <a:endParaRPr lang="ru-RU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4C91F6-8191-4DCE-89D6-9E51A7A008F9}" type="sibTrans" cxnId="{752DAD7B-57D1-4C3C-B81C-6859F338CF73}">
      <dgm:prSet/>
      <dgm:spPr/>
      <dgm:t>
        <a:bodyPr/>
        <a:lstStyle/>
        <a:p>
          <a:endParaRPr lang="ru-RU"/>
        </a:p>
      </dgm:t>
    </dgm:pt>
    <dgm:pt modelId="{3A90761F-5AD2-4FA3-8909-80720244AE00}" type="parTrans" cxnId="{752DAD7B-57D1-4C3C-B81C-6859F338CF73}">
      <dgm:prSet/>
      <dgm:spPr/>
      <dgm:t>
        <a:bodyPr/>
        <a:lstStyle/>
        <a:p>
          <a:endParaRPr lang="ru-RU"/>
        </a:p>
      </dgm:t>
    </dgm:pt>
    <dgm:pt modelId="{11C83DEF-AF1F-4293-A6F3-507F635D3988}" type="pres">
      <dgm:prSet presAssocID="{C07F71FC-E9BE-42A1-8630-988C41E08F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5AB01C-6669-4E8E-B77F-084857B3187F}" type="pres">
      <dgm:prSet presAssocID="{C07F71FC-E9BE-42A1-8630-988C41E08F7C}" presName="cycle" presStyleCnt="0"/>
      <dgm:spPr/>
    </dgm:pt>
    <dgm:pt modelId="{1D900878-FC4F-426F-ADC5-935B3A2C304D}" type="pres">
      <dgm:prSet presAssocID="{2174AB3F-C3CE-44FA-B0F3-102899177A3E}" presName="nodeFirstNode" presStyleLbl="node1" presStyleIdx="0" presStyleCnt="5" custScaleX="410832" custScaleY="185566" custRadScaleRad="88605" custRadScaleInc="-3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0432C-65D0-4ED9-8C5D-FC6CCF7D3C4B}" type="pres">
      <dgm:prSet presAssocID="{DA4C91F6-8191-4DCE-89D6-9E51A7A008F9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9E74771-0FEF-48C6-9B93-7E903CD4D02C}" type="pres">
      <dgm:prSet presAssocID="{670B8B5C-DFD5-4D32-95B3-C7126DFD375A}" presName="nodeFollowingNodes" presStyleLbl="node1" presStyleIdx="1" presStyleCnt="5" custScaleX="212755" custScaleY="152891" custRadScaleRad="105824" custRadScaleInc="32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ABC87-7FB5-4032-84DF-A1532C6876B4}" type="pres">
      <dgm:prSet presAssocID="{9834F10F-64CC-469D-A9A6-2BF35F871A5C}" presName="nodeFollowingNodes" presStyleLbl="node1" presStyleIdx="2" presStyleCnt="5" custScaleX="213563" custRadScaleRad="130539" custRadScaleInc="-3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38CDF-4B98-49F6-8043-8F5F05EB87C2}" type="pres">
      <dgm:prSet presAssocID="{116C9B4D-F943-46BC-9D19-0DC371393129}" presName="nodeFollowingNodes" presStyleLbl="node1" presStyleIdx="3" presStyleCnt="5" custScaleX="190930" custScaleY="131910" custRadScaleRad="125699" custRadScaleInc="37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16ED2-8D6E-4E6A-9237-4BD9EE761D27}" type="pres">
      <dgm:prSet presAssocID="{C019EBBC-101E-4C89-B936-6D909110805A}" presName="nodeFollowingNodes" presStyleLbl="node1" presStyleIdx="4" presStyleCnt="5" custScaleX="189518" custRadScaleRad="106631" custRadScaleInc="-22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7144E2-A106-46A7-8300-9D20E3D7FBE3}" srcId="{C07F71FC-E9BE-42A1-8630-988C41E08F7C}" destId="{116C9B4D-F943-46BC-9D19-0DC371393129}" srcOrd="3" destOrd="0" parTransId="{CBA40461-FF1D-4628-AF1C-64E3BFCD04CE}" sibTransId="{55167D4E-D7E8-47FE-A508-17F3326F671E}"/>
    <dgm:cxn modelId="{273803A6-0223-44F6-97EE-D9FE6F2E9E82}" type="presOf" srcId="{C019EBBC-101E-4C89-B936-6D909110805A}" destId="{EA916ED2-8D6E-4E6A-9237-4BD9EE761D27}" srcOrd="0" destOrd="0" presId="urn:microsoft.com/office/officeart/2005/8/layout/cycle3"/>
    <dgm:cxn modelId="{F90C385C-DC54-41E5-A3CE-FC912B8B68D9}" srcId="{C07F71FC-E9BE-42A1-8630-988C41E08F7C}" destId="{C019EBBC-101E-4C89-B936-6D909110805A}" srcOrd="4" destOrd="0" parTransId="{49F17B76-4C1B-4663-B215-0AB463FC0D55}" sibTransId="{D500065D-71A6-4A26-A469-4AE978EB8C58}"/>
    <dgm:cxn modelId="{05895AA7-AD1E-4FA1-89AB-DEFA5ED90F10}" type="presOf" srcId="{C07F71FC-E9BE-42A1-8630-988C41E08F7C}" destId="{11C83DEF-AF1F-4293-A6F3-507F635D3988}" srcOrd="0" destOrd="0" presId="urn:microsoft.com/office/officeart/2005/8/layout/cycle3"/>
    <dgm:cxn modelId="{AEBA1AA3-511A-4AC3-A532-C142404AAC9C}" srcId="{C07F71FC-E9BE-42A1-8630-988C41E08F7C}" destId="{670B8B5C-DFD5-4D32-95B3-C7126DFD375A}" srcOrd="1" destOrd="0" parTransId="{9F8CBEE8-9BEF-4040-87C9-BAB518059C4B}" sibTransId="{3061F193-3EA1-4857-A771-57ADC9FF677E}"/>
    <dgm:cxn modelId="{FAD6797F-1757-4120-8A68-E660CDA53CBA}" type="presOf" srcId="{DA4C91F6-8191-4DCE-89D6-9E51A7A008F9}" destId="{1580432C-65D0-4ED9-8C5D-FC6CCF7D3C4B}" srcOrd="0" destOrd="0" presId="urn:microsoft.com/office/officeart/2005/8/layout/cycle3"/>
    <dgm:cxn modelId="{1300FDBF-A418-496E-96D9-0FCAD630F871}" srcId="{C07F71FC-E9BE-42A1-8630-988C41E08F7C}" destId="{9834F10F-64CC-469D-A9A6-2BF35F871A5C}" srcOrd="2" destOrd="0" parTransId="{8C140A5E-4CEF-4E9A-9E26-BA99A993C190}" sibTransId="{5AFA58E6-405B-4263-A11B-C8F45FB21F4D}"/>
    <dgm:cxn modelId="{B07EBBC0-1A87-4B60-A780-5838F99F8179}" type="presOf" srcId="{2174AB3F-C3CE-44FA-B0F3-102899177A3E}" destId="{1D900878-FC4F-426F-ADC5-935B3A2C304D}" srcOrd="0" destOrd="0" presId="urn:microsoft.com/office/officeart/2005/8/layout/cycle3"/>
    <dgm:cxn modelId="{DD61D01A-E94E-4C0C-9056-A94770E5FDAE}" type="presOf" srcId="{670B8B5C-DFD5-4D32-95B3-C7126DFD375A}" destId="{39E74771-0FEF-48C6-9B93-7E903CD4D02C}" srcOrd="0" destOrd="0" presId="urn:microsoft.com/office/officeart/2005/8/layout/cycle3"/>
    <dgm:cxn modelId="{B19DE81F-98C5-4EA9-A008-9BA542F20E23}" type="presOf" srcId="{9834F10F-64CC-469D-A9A6-2BF35F871A5C}" destId="{08EABC87-7FB5-4032-84DF-A1532C6876B4}" srcOrd="0" destOrd="0" presId="urn:microsoft.com/office/officeart/2005/8/layout/cycle3"/>
    <dgm:cxn modelId="{31A7ACDC-9EB6-45E9-B089-729B4DFF9F8F}" type="presOf" srcId="{116C9B4D-F943-46BC-9D19-0DC371393129}" destId="{E4238CDF-4B98-49F6-8043-8F5F05EB87C2}" srcOrd="0" destOrd="0" presId="urn:microsoft.com/office/officeart/2005/8/layout/cycle3"/>
    <dgm:cxn modelId="{752DAD7B-57D1-4C3C-B81C-6859F338CF73}" srcId="{C07F71FC-E9BE-42A1-8630-988C41E08F7C}" destId="{2174AB3F-C3CE-44FA-B0F3-102899177A3E}" srcOrd="0" destOrd="0" parTransId="{3A90761F-5AD2-4FA3-8909-80720244AE00}" sibTransId="{DA4C91F6-8191-4DCE-89D6-9E51A7A008F9}"/>
    <dgm:cxn modelId="{FEE5E1C2-7499-456F-9606-BB40E11B5B1C}" type="presParOf" srcId="{11C83DEF-AF1F-4293-A6F3-507F635D3988}" destId="{C45AB01C-6669-4E8E-B77F-084857B3187F}" srcOrd="0" destOrd="0" presId="urn:microsoft.com/office/officeart/2005/8/layout/cycle3"/>
    <dgm:cxn modelId="{B0B18C2E-6387-42ED-BBB8-B32EE9F8EBFC}" type="presParOf" srcId="{C45AB01C-6669-4E8E-B77F-084857B3187F}" destId="{1D900878-FC4F-426F-ADC5-935B3A2C304D}" srcOrd="0" destOrd="0" presId="urn:microsoft.com/office/officeart/2005/8/layout/cycle3"/>
    <dgm:cxn modelId="{390B4416-CF71-487B-902A-CB3DC57A9DEF}" type="presParOf" srcId="{C45AB01C-6669-4E8E-B77F-084857B3187F}" destId="{1580432C-65D0-4ED9-8C5D-FC6CCF7D3C4B}" srcOrd="1" destOrd="0" presId="urn:microsoft.com/office/officeart/2005/8/layout/cycle3"/>
    <dgm:cxn modelId="{7969405E-51CC-4AFD-81D1-9CC9D5513093}" type="presParOf" srcId="{C45AB01C-6669-4E8E-B77F-084857B3187F}" destId="{39E74771-0FEF-48C6-9B93-7E903CD4D02C}" srcOrd="2" destOrd="0" presId="urn:microsoft.com/office/officeart/2005/8/layout/cycle3"/>
    <dgm:cxn modelId="{67F1F37F-6D1B-46AC-BE1B-786D6488F64B}" type="presParOf" srcId="{C45AB01C-6669-4E8E-B77F-084857B3187F}" destId="{08EABC87-7FB5-4032-84DF-A1532C6876B4}" srcOrd="3" destOrd="0" presId="urn:microsoft.com/office/officeart/2005/8/layout/cycle3"/>
    <dgm:cxn modelId="{86883082-6E9E-4895-9255-C71D88994E20}" type="presParOf" srcId="{C45AB01C-6669-4E8E-B77F-084857B3187F}" destId="{E4238CDF-4B98-49F6-8043-8F5F05EB87C2}" srcOrd="4" destOrd="0" presId="urn:microsoft.com/office/officeart/2005/8/layout/cycle3"/>
    <dgm:cxn modelId="{90DD7147-E36E-4044-ACA1-0EB8ED499605}" type="presParOf" srcId="{C45AB01C-6669-4E8E-B77F-084857B3187F}" destId="{EA916ED2-8D6E-4E6A-9237-4BD9EE761D2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8C1AB-BB13-48F9-970A-98230446EABC}">
      <dsp:nvSpPr>
        <dsp:cNvPr id="0" name=""/>
        <dsp:cNvSpPr/>
      </dsp:nvSpPr>
      <dsp:spPr>
        <a:xfrm>
          <a:off x="0" y="3475276"/>
          <a:ext cx="8784976" cy="14069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dk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Значимость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75276"/>
        <a:ext cx="8784976" cy="759758"/>
      </dsp:txXfrm>
    </dsp:sp>
    <dsp:sp modelId="{E01F7B10-7B10-4D61-862D-F5345CC0BD0C}">
      <dsp:nvSpPr>
        <dsp:cNvPr id="0" name=""/>
        <dsp:cNvSpPr/>
      </dsp:nvSpPr>
      <dsp:spPr>
        <a:xfrm>
          <a:off x="380" y="4008884"/>
          <a:ext cx="4392107" cy="9089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Теоретическая</a:t>
          </a:r>
          <a:r>
            <a:rPr lang="ru-RU" sz="2000" u="sng" kern="1200" dirty="0" smtClean="0">
              <a:latin typeface="Times New Roman" pitchFamily="18" charset="0"/>
              <a:cs typeface="Times New Roman" pitchFamily="18" charset="0"/>
            </a:rPr>
            <a:t>: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для расширения    своего кругозора.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" y="4008884"/>
        <a:ext cx="4392107" cy="908977"/>
      </dsp:txXfrm>
    </dsp:sp>
    <dsp:sp modelId="{0E4EC2BA-8071-4E1D-98BA-3967E41A1A8F}">
      <dsp:nvSpPr>
        <dsp:cNvPr id="0" name=""/>
        <dsp:cNvSpPr/>
      </dsp:nvSpPr>
      <dsp:spPr>
        <a:xfrm>
          <a:off x="4389837" y="4036487"/>
          <a:ext cx="4392107" cy="8537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Практическая:</a:t>
          </a:r>
          <a:r>
            <a:rPr lang="ru-RU" sz="2000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для мотивации учащихся на изучение немецкого языка.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9837" y="4036487"/>
        <a:ext cx="4392107" cy="853770"/>
      </dsp:txXfrm>
    </dsp:sp>
    <dsp:sp modelId="{CCE9F332-BF0E-4AA2-A14F-E4467791DABD}">
      <dsp:nvSpPr>
        <dsp:cNvPr id="0" name=""/>
        <dsp:cNvSpPr/>
      </dsp:nvSpPr>
      <dsp:spPr>
        <a:xfrm rot="10800000">
          <a:off x="0" y="1165916"/>
          <a:ext cx="8784976" cy="2313767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dk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Цели и задачи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65916"/>
        <a:ext cx="8784976" cy="812132"/>
      </dsp:txXfrm>
    </dsp:sp>
    <dsp:sp modelId="{B08078F6-E34C-427A-AC40-20BA443A95E8}">
      <dsp:nvSpPr>
        <dsp:cNvPr id="0" name=""/>
        <dsp:cNvSpPr/>
      </dsp:nvSpPr>
      <dsp:spPr>
        <a:xfrm>
          <a:off x="0" y="1785929"/>
          <a:ext cx="4384738" cy="94720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изучение лексических заимствований из немецкого языка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85929"/>
        <a:ext cx="4384738" cy="947203"/>
      </dsp:txXfrm>
    </dsp:sp>
    <dsp:sp modelId="{A81A213D-771E-4B14-8E6A-723E1F5C97F7}">
      <dsp:nvSpPr>
        <dsp:cNvPr id="0" name=""/>
        <dsp:cNvSpPr/>
      </dsp:nvSpPr>
      <dsp:spPr>
        <a:xfrm>
          <a:off x="4389528" y="1762155"/>
          <a:ext cx="4395447" cy="95402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изучить признаки немецких заимствований и процесс их освоения русским языком; выявить области их применения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89528" y="1762155"/>
        <a:ext cx="4395447" cy="954023"/>
      </dsp:txXfrm>
    </dsp:sp>
    <dsp:sp modelId="{7870EC2D-AD08-486A-B68C-35C818DAAD0C}">
      <dsp:nvSpPr>
        <dsp:cNvPr id="0" name=""/>
        <dsp:cNvSpPr/>
      </dsp:nvSpPr>
      <dsp:spPr>
        <a:xfrm rot="10800000">
          <a:off x="0" y="26632"/>
          <a:ext cx="8784976" cy="1195867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dk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Актуальность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632"/>
        <a:ext cx="8784976" cy="419749"/>
      </dsp:txXfrm>
    </dsp:sp>
    <dsp:sp modelId="{E6D7C053-6A6F-405C-8F5A-5986AA90F275}">
      <dsp:nvSpPr>
        <dsp:cNvPr id="0" name=""/>
        <dsp:cNvSpPr/>
      </dsp:nvSpPr>
      <dsp:spPr>
        <a:xfrm>
          <a:off x="163621" y="357168"/>
          <a:ext cx="8337336" cy="44614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Поскольку немецкое влияние на Россию было очевидным, то и изучение проблемы языковых контактов является актуальной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621" y="357168"/>
        <a:ext cx="8337336" cy="446145"/>
      </dsp:txXfrm>
    </dsp:sp>
    <dsp:sp modelId="{A82EA127-D473-46CC-9CE9-DC4802883D96}">
      <dsp:nvSpPr>
        <dsp:cNvPr id="0" name=""/>
        <dsp:cNvSpPr/>
      </dsp:nvSpPr>
      <dsp:spPr>
        <a:xfrm>
          <a:off x="8339775" y="582627"/>
          <a:ext cx="437553" cy="4951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8339775" y="582627"/>
        <a:ext cx="437553" cy="495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80432C-65D0-4ED9-8C5D-FC6CCF7D3C4B}">
      <dsp:nvSpPr>
        <dsp:cNvPr id="0" name=""/>
        <dsp:cNvSpPr/>
      </dsp:nvSpPr>
      <dsp:spPr>
        <a:xfrm>
          <a:off x="-279314" y="-3779899"/>
          <a:ext cx="9415602" cy="9415602"/>
        </a:xfrm>
        <a:prstGeom prst="circularArrow">
          <a:avLst>
            <a:gd name="adj1" fmla="val 2911"/>
            <a:gd name="adj2" fmla="val 163658"/>
            <a:gd name="adj3" fmla="val 10292567"/>
            <a:gd name="adj4" fmla="val -1375099"/>
            <a:gd name="adj5" fmla="val 3022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00878-FC4F-426F-ADC5-935B3A2C304D}">
      <dsp:nvSpPr>
        <dsp:cNvPr id="0" name=""/>
        <dsp:cNvSpPr/>
      </dsp:nvSpPr>
      <dsp:spPr>
        <a:xfrm>
          <a:off x="0" y="-72235"/>
          <a:ext cx="8856973" cy="20002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А.И. Смирницкий «К вопросу о слове»,  1952г.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В.В. Виноградов « Основные типы лексических значений», 1954г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Г.О. Винокур « Заметки по русскому словообразованию», 1959г.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Ю. Н. Караулов  « Языковая система и её функционирование», 1998г.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-72235"/>
        <a:ext cx="8856973" cy="2000273"/>
      </dsp:txXfrm>
    </dsp:sp>
    <dsp:sp modelId="{39E74771-0FEF-48C6-9B93-7E903CD4D02C}">
      <dsp:nvSpPr>
        <dsp:cNvPr id="0" name=""/>
        <dsp:cNvSpPr/>
      </dsp:nvSpPr>
      <dsp:spPr>
        <a:xfrm>
          <a:off x="4270278" y="2024350"/>
          <a:ext cx="4586705" cy="1648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 П. </a:t>
          </a:r>
          <a:r>
            <a:rPr lang="ru-RU" sz="2200" b="1" u="sng" kern="1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Крысин </a:t>
          </a:r>
          <a:endParaRPr lang="ru-RU" sz="2200" b="1" u="none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 Использовании германизмов </a:t>
          </a: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русском языке», Комсомольская правда от 19.02.1998г.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0278" y="2024350"/>
        <a:ext cx="4586705" cy="1648059"/>
      </dsp:txXfrm>
    </dsp:sp>
    <dsp:sp modelId="{08EABC87-7FB5-4032-84DF-A1532C6876B4}">
      <dsp:nvSpPr>
        <dsp:cNvPr id="0" name=""/>
        <dsp:cNvSpPr/>
      </dsp:nvSpPr>
      <dsp:spPr>
        <a:xfrm>
          <a:off x="4252859" y="3816427"/>
          <a:ext cx="4604124" cy="1077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С.С. </a:t>
          </a:r>
          <a:r>
            <a:rPr lang="ru-RU" sz="2200" b="1" u="sng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Изюмская</a:t>
          </a: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 Русский язык и культура речи», 2010 г.</a:t>
          </a:r>
        </a:p>
      </dsp:txBody>
      <dsp:txXfrm>
        <a:off x="4252859" y="3816427"/>
        <a:ext cx="4604124" cy="1077931"/>
      </dsp:txXfrm>
    </dsp:sp>
    <dsp:sp modelId="{E4238CDF-4B98-49F6-8043-8F5F05EB87C2}">
      <dsp:nvSpPr>
        <dsp:cNvPr id="0" name=""/>
        <dsp:cNvSpPr/>
      </dsp:nvSpPr>
      <dsp:spPr>
        <a:xfrm>
          <a:off x="106780" y="3460663"/>
          <a:ext cx="4116188" cy="1421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 А. </a:t>
          </a:r>
          <a:r>
            <a:rPr lang="ru-RU" sz="2200" b="1" u="sng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Нестерская</a:t>
          </a: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«Проблема иноязычных заимствований  в русском языке»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780" y="3460663"/>
        <a:ext cx="4116188" cy="1421899"/>
      </dsp:txXfrm>
    </dsp:sp>
    <dsp:sp modelId="{EA916ED2-8D6E-4E6A-9237-4BD9EE761D27}">
      <dsp:nvSpPr>
        <dsp:cNvPr id="0" name=""/>
        <dsp:cNvSpPr/>
      </dsp:nvSpPr>
      <dsp:spPr>
        <a:xfrm>
          <a:off x="144009" y="2088225"/>
          <a:ext cx="4085747" cy="1077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 А. Реформатский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«Введение в языковедение», 1967г.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009" y="2088225"/>
        <a:ext cx="4085747" cy="107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фон\71861005.jpg"/>
          <p:cNvPicPr>
            <a:picLocks noChangeAspect="1" noChangeArrowheads="1"/>
          </p:cNvPicPr>
          <p:nvPr/>
        </p:nvPicPr>
        <p:blipFill>
          <a:blip r:embed="rId2" cstate="print"/>
          <a:srcRect b="4326"/>
          <a:stretch>
            <a:fillRect/>
          </a:stretch>
        </p:blipFill>
        <p:spPr bwMode="auto">
          <a:xfrm>
            <a:off x="0" y="6643710"/>
            <a:ext cx="61655" cy="4626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052736"/>
            <a:ext cx="8043890" cy="2304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sz="2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Свищёвки</a:t>
            </a:r>
            <a:r>
              <a:rPr lang="ru-RU" sz="2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им. П. И. </a:t>
            </a:r>
            <a:r>
              <a:rPr lang="ru-RU" sz="2200" b="1" i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Мацыгина</a:t>
            </a:r>
            <a:r>
              <a:rPr lang="ru-RU" sz="22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Немецкие </a:t>
            </a:r>
            <a:b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заимствования</a:t>
            </a:r>
            <a:b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в русском языке</a:t>
            </a:r>
            <a:br>
              <a:rPr lang="ru-RU" sz="4800" b="1" i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4000504"/>
            <a:ext cx="4643470" cy="15716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b="1" i="1" dirty="0" smtClean="0">
                <a:solidFill>
                  <a:srgbClr val="7030A0"/>
                </a:solidFill>
              </a:rPr>
              <a:t>«Все народы меняются словами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и занимают их друг у друга»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В. Г. Белинский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669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ассимиляции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556791"/>
          <a:ext cx="7818092" cy="4968553"/>
        </p:xfrm>
        <a:graphic>
          <a:graphicData uri="http://schemas.openxmlformats.org/drawingml/2006/table">
            <a:tbl>
              <a:tblPr/>
              <a:tblGrid>
                <a:gridCol w="2071702"/>
                <a:gridCol w="2025613"/>
                <a:gridCol w="3720777"/>
              </a:tblGrid>
              <a:tr h="165618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de-DE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eu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ей, </a:t>
                      </a:r>
                      <a:r>
                        <a:rPr lang="ru-RU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das Feuerwerk – </a:t>
                      </a:r>
                      <a:r>
                        <a:rPr lang="de-DE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фейерверк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;                       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der Kreuzer – 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крейсер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;                                 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die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Schleuse – 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шлюз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;  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0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ei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ай/ей/и/а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der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Edelweiss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- эдельвейс;                         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</a:t>
                      </a:r>
                      <a:r>
                        <a:rPr lang="en-US" sz="20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der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Freier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– фраер;                                    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die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Nadelfeile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– надфиль;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de-DE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äu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de-DE" sz="20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ей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das Fr</a:t>
                      </a:r>
                      <a:r>
                        <a:rPr lang="ru-RU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ä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ulein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– фрейлина;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au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2000" b="1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, ау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das Automobil – 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автомобиль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;                   </a:t>
                      </a: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die Haubitze -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гаубица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836712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Дифтонги немецкого языка имеют следующие фонетические  поправки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совпадает ударение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85728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de-DE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ronstein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кронштейн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das Zifferblatt -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циферблат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Reithose-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рейтузы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844824"/>
            <a:ext cx="2391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Изменяется род существительного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1585818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Klasse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 – класс (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)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Losung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лозунг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Tomate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томат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Horn (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ср.р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 – горн (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06896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буква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читается как г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3000372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das Halstuch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галстук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ntel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гантели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Haspel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гашпиль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428625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Немецкая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«s»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произносится как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14908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Reise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рейс</a:t>
            </a:r>
          </a:p>
          <a:p>
            <a:r>
              <a:rPr lang="de-DE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Subkultur –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субкультура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Sellerie-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сельдерей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51723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выпадение согласных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542926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Mast -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мачта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 Knopf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кнопка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Binde -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бинт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1560" y="2852936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1560" y="40050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7544" y="53012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7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оканчивающиеся на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принимают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de-DE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не имеют окончаний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42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Rakete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ракета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belle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табель</a:t>
            </a:r>
          </a:p>
          <a:p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Strafe –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штраф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171448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без окончания                   могут его приобрести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500174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 Schirm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de-DE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ширма 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Jahrmarkt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-ярмарка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Bucht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-бухта </a:t>
            </a: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068960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Неупотребляемые в русском языке суффиксы заменяются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2924945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arschieren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маршировать 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studieren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штудировать </a:t>
            </a:r>
          </a:p>
          <a:p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imponieren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импонировать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443711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Прибавление суффикса по аналогии с русским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5648" y="4357694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пупсик –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Рuрре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фрикаделька-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Frikadеllе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рюмка –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mer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66124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Нередко изменяется первоначальное значение слов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5565338"/>
            <a:ext cx="21602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Maler</a:t>
            </a:r>
            <a:endParaRPr lang="en-US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Hauptwache</a:t>
            </a:r>
            <a:endParaRPr lang="en-US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Blatt</a:t>
            </a:r>
            <a:endParaRPr lang="en-US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9552" y="14127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9552" y="278092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7544" y="41490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9552" y="5517232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3"/>
            <a:ext cx="84296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Калька</a:t>
            </a:r>
            <a:r>
              <a:rPr lang="ru-RU" sz="3200" i="1" dirty="0" smtClean="0"/>
              <a:t> 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слово или выражение, созданное из исконных   языковых элементов, но по образцу иноязычных слов и выражений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ru-RU" sz="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8592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выглядеть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178592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aussehen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sehen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глядеть)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571744"/>
            <a:ext cx="24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мировоззрение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56490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Weltanschaung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(Welt-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Anschaung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взгляд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717032"/>
            <a:ext cx="212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371475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Massnahme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(Mass-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Nahme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797152"/>
            <a:ext cx="212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председатель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786322"/>
            <a:ext cx="678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Vorsitzende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впереди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sitzende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сидящий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877272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полуостров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сверхчеловек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Halbinsel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Űbermensch</a:t>
            </a:r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25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64357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Крысин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Толковый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словарь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иноязычных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ru-RU" sz="20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2008. В 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словаре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содержится свыше 25000 </a:t>
            </a: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и словосочетаний, вошедших в русский язык главным образом в XVIII—XX и начале XXI в,  германизмов – 766 слов и выражений.</a:t>
            </a:r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«Новейший словарь иностранных слов и выражений»под редакцией  В. В.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Адамчика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изданный в Минске в 2003 году,  содержит более 100 тысяч  иностранных слов, выражений, специальных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терминов из различных областей знаний, но только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1023 из них немецких заимствований.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Словарь иностранных слов» под редакцией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А. Г. Спиркина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(М. Русский язык 1981 г. 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котором 19 тыс. общеупотребительных слов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иностранного происхождения,  среди которых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германизмов - 457.      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Алекса́ндр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Гео́ргиевич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Спи́ркин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Словари иностранных слов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https://im0-tub-ru.yandex.net/i?id=72d95dc402244b1256c38eac209b607e&amp;n=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143248"/>
            <a:ext cx="2214578" cy="3000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14282" y="357166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Arial Black" pitchFamily="34" charset="0"/>
              </a:rPr>
              <a:t>Сферы употребления немецких заимствований </a:t>
            </a:r>
            <a:endParaRPr lang="ru-RU" sz="2400" dirty="0">
              <a:solidFill>
                <a:srgbClr val="000099"/>
              </a:solidFill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142984"/>
          <a:ext cx="82868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548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Экзотизмы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заменимые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незаменимые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2357430"/>
            <a:ext cx="5000660" cy="400289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фрау –госпожа,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третий рейх –гитлеровская Германия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29190" y="2514600"/>
            <a:ext cx="4214810" cy="3845720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бундесбанк,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бундеслига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бундесгерихт, бундесвер,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люфтваффе,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октоберфест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фашинг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фаустбол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айнтопф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 перевести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октоберфест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гульбище,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фашинг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масленица</a:t>
            </a:r>
            <a:endParaRPr lang="ru-RU" sz="24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214678" y="142873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57752" y="142873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4752528" cy="576064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8529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Documents and Settings\Администратор\Мои документы\фон\71861005.jpg"/>
          <p:cNvPicPr>
            <a:picLocks noChangeAspect="1" noChangeArrowheads="1"/>
          </p:cNvPicPr>
          <p:nvPr/>
        </p:nvPicPr>
        <p:blipFill>
          <a:blip r:embed="rId2" cstate="print"/>
          <a:srcRect b="4326"/>
          <a:stretch>
            <a:fillRect/>
          </a:stretch>
        </p:blipFill>
        <p:spPr bwMode="auto">
          <a:xfrm flipV="1">
            <a:off x="0" y="6857999"/>
            <a:ext cx="60959" cy="457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128586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Многие из немецких заимствований настолько прочно вошли в повседневную русскую речь, что, кажется, они всегда были русскими;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некоторые немецкие заимствования пополняют синонимические ресурсы современного русского языка;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 самое большое количество немецких заимствований    применяется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 термины в определённых сферах производства и быта.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076120033"/>
              </p:ext>
            </p:extLst>
          </p:nvPr>
        </p:nvGraphicFramePr>
        <p:xfrm>
          <a:off x="179512" y="0"/>
          <a:ext cx="8784976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74465" y="4857760"/>
            <a:ext cx="8855221" cy="1653334"/>
            <a:chOff x="0" y="2777476"/>
            <a:chExt cx="8563067" cy="179710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6123" y="3165726"/>
              <a:ext cx="8496944" cy="140885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0" y="2777476"/>
              <a:ext cx="8352928" cy="872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/>
            </a:p>
          </p:txBody>
        </p:sp>
      </p:grpSp>
      <p:sp>
        <p:nvSpPr>
          <p:cNvPr id="7" name="Стрелка вниз 6"/>
          <p:cNvSpPr/>
          <p:nvPr/>
        </p:nvSpPr>
        <p:spPr>
          <a:xfrm>
            <a:off x="4139952" y="4941168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537321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56612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7D1E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581551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1. описательный,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2. сравнительно-сопоставительный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62373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solidFill>
                <a:srgbClr val="37D1E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786182" y="1857364"/>
            <a:ext cx="214314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036347" y="1893083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фон\71861005.jpg"/>
          <p:cNvPicPr>
            <a:picLocks noChangeAspect="1" noChangeArrowheads="1"/>
          </p:cNvPicPr>
          <p:nvPr/>
        </p:nvPicPr>
        <p:blipFill>
          <a:blip r:embed="rId2" cstate="print"/>
          <a:srcRect b="4326"/>
          <a:stretch>
            <a:fillRect/>
          </a:stretch>
        </p:blipFill>
        <p:spPr bwMode="auto">
          <a:xfrm>
            <a:off x="0" y="6815654"/>
            <a:ext cx="62357" cy="4571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652120" y="50131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1142984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Гипотеза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2420888"/>
            <a:ext cx="7673506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i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«Немецкие заимствования                                очень распространены в русском языке и      </a:t>
            </a:r>
          </a:p>
          <a:p>
            <a:pPr algn="ctr"/>
            <a:r>
              <a:rPr lang="ru-RU" sz="3200" b="1" i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встречаются во многих сферах жизни и  деятельности русского народа»</a:t>
            </a:r>
            <a:endParaRPr lang="ru-RU" sz="3200" b="1" i="1" dirty="0">
              <a:ln w="5080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Обзор литературы и источников,</a:t>
            </a:r>
            <a:br>
              <a:rPr lang="ru-RU" sz="2400" dirty="0" smtClean="0"/>
            </a:br>
            <a:r>
              <a:rPr lang="ru-RU" sz="2400" dirty="0" smtClean="0"/>
              <a:t>дающих представление о существующих публикациях по теме исследования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6180860"/>
              </p:ext>
            </p:extLst>
          </p:nvPr>
        </p:nvGraphicFramePr>
        <p:xfrm>
          <a:off x="179512" y="1628800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13726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Администратор\Мои документы\фон\71861005.jpg"/>
          <p:cNvPicPr>
            <a:picLocks noChangeAspect="1" noChangeArrowheads="1"/>
          </p:cNvPicPr>
          <p:nvPr/>
        </p:nvPicPr>
        <p:blipFill>
          <a:blip r:embed="rId2" cstate="print"/>
          <a:srcRect b="4326"/>
          <a:stretch>
            <a:fillRect/>
          </a:stretch>
        </p:blipFill>
        <p:spPr bwMode="auto">
          <a:xfrm flipV="1">
            <a:off x="0" y="6857999"/>
            <a:ext cx="60929" cy="457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5892" cy="9361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Исторические связи России и Германии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Иване </a:t>
            </a:r>
            <a:r>
              <a:rPr lang="en-US" sz="2000" b="1" dirty="0" smtClean="0"/>
              <a:t>III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9249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Петре </a:t>
            </a:r>
            <a:r>
              <a:rPr lang="en-US" sz="2000" b="1" dirty="0" smtClean="0"/>
              <a:t>I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22108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Екатерине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и Александре </a:t>
            </a:r>
            <a:r>
              <a:rPr lang="en-US" sz="2000" b="1" dirty="0" smtClean="0"/>
              <a:t>I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51723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171448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Усиление связи России и Германии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2780928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Активизация лексического влияния немецкого языка на русский особенно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4149080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Деятельность немцев ключевых постах и  их значительная роль в жизни страны.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5157192"/>
            <a:ext cx="6732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        Товарооборот с Германией прекращён. </a:t>
            </a:r>
          </a:p>
          <a:p>
            <a:r>
              <a:rPr lang="ru-RU" sz="2400" dirty="0" smtClean="0">
                <a:solidFill>
                  <a:srgbClr val="0000CC"/>
                </a:solidFill>
              </a:rPr>
              <a:t>Введены санкции Евросоюза против </a:t>
            </a:r>
            <a:r>
              <a:rPr lang="ru-RU" sz="2400" dirty="0" smtClean="0">
                <a:solidFill>
                  <a:srgbClr val="0000CC"/>
                </a:solidFill>
              </a:rPr>
              <a:t>РФ </a:t>
            </a:r>
            <a:r>
              <a:rPr lang="ru-RU" sz="2400" dirty="0" smtClean="0">
                <a:solidFill>
                  <a:srgbClr val="0000CC"/>
                </a:solidFill>
              </a:rPr>
              <a:t>в связи с присоединением Крыма к России и конфликтом на востоке Украины.</a:t>
            </a:r>
          </a:p>
          <a:p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4603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</a:t>
            </a:r>
          </a:p>
        </p:txBody>
      </p:sp>
      <p:sp>
        <p:nvSpPr>
          <p:cNvPr id="4" name="Овальная выноска 3"/>
          <p:cNvSpPr/>
          <p:nvPr/>
        </p:nvSpPr>
        <p:spPr>
          <a:xfrm>
            <a:off x="1835696" y="2276872"/>
            <a:ext cx="4968552" cy="1656184"/>
          </a:xfrm>
          <a:prstGeom prst="wedgeEllipseCallout">
            <a:avLst>
              <a:gd name="adj1" fmla="val -23413"/>
              <a:gd name="adj2" fmla="val 6581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51520" y="4365104"/>
            <a:ext cx="4032448" cy="1776239"/>
          </a:xfrm>
          <a:prstGeom prst="wedgeEllipseCallout">
            <a:avLst>
              <a:gd name="adj1" fmla="val -30022"/>
              <a:gd name="adj2" fmla="val 85788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5292080" y="620688"/>
            <a:ext cx="3672407" cy="1368152"/>
          </a:xfrm>
          <a:prstGeom prst="wedgeEllipseCallout">
            <a:avLst>
              <a:gd name="adj1" fmla="val -28386"/>
              <a:gd name="adj2" fmla="val 7940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4572000" y="4365104"/>
            <a:ext cx="4248472" cy="1800200"/>
          </a:xfrm>
          <a:prstGeom prst="wedgeEllipseCallout">
            <a:avLst>
              <a:gd name="adj1" fmla="val -30269"/>
              <a:gd name="adj2" fmla="val 8861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43108" y="2428868"/>
            <a:ext cx="41570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            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</a:rPr>
              <a:t>Устным путём,                                                      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</a:rPr>
              <a:t>письменным,                                             через посредство других языков</a:t>
            </a: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2160" y="908720"/>
            <a:ext cx="2448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Новаторство нации в какой-то сфере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5536" y="4797152"/>
            <a:ext cx="40324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Отсутствие эквивалентного слова для нового предмета или понятия: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</a:rPr>
              <a:t>                    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</a:rPr>
              <a:t>            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путч (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</a:rPr>
              <a:t>der Putsch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4048" y="4581128"/>
            <a:ext cx="38164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Тенденция к использованию одного заимствованного слова вместо описательного оборота: </a:t>
            </a:r>
            <a:r>
              <a:rPr lang="en-US" sz="2000" dirty="0" smtClean="0">
                <a:latin typeface="Times New Roman" pitchFamily="18" charset="0"/>
              </a:rPr>
              <a:t> 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цейтнот (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</a:rPr>
              <a:t>die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</a:rPr>
              <a:t>Zeitnot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и причины проникновения заимствованных слов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67544" y="764704"/>
            <a:ext cx="2699792" cy="1656184"/>
          </a:xfrm>
          <a:prstGeom prst="wedgeEllipseCallout">
            <a:avLst>
              <a:gd name="adj1" fmla="val -48342"/>
              <a:gd name="adj2" fmla="val 5741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номинации новых предметов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  <p:bldP spid="10" grpId="0"/>
      <p:bldP spid="12" grpId="0"/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7504" y="116632"/>
            <a:ext cx="8928992" cy="9361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Немецкие заимствования в русском языке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0" y="3761656"/>
            <a:ext cx="3275856" cy="3096344"/>
          </a:xfrm>
          <a:prstGeom prst="hexagon">
            <a:avLst>
              <a:gd name="adj" fmla="val 2428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паковать -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packen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рихтовать -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richten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вербовать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werben</a:t>
            </a:r>
            <a:endParaRPr lang="ru-RU" sz="1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шлифовать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schleifen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лебезить 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liebe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endParaRPr lang="ru-RU" sz="1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ентабельный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фальшивый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матовый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капут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2714612" y="1214422"/>
            <a:ext cx="4032448" cy="4392488"/>
          </a:xfrm>
          <a:prstGeom prst="hexagon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Лобзик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Laubsäger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Курорт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Kurort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Рюкзак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Rucksack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Шифер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Schiefer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Гость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Вальс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Walzer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Вагон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Wagen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Лагерь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Lager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Grund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Дуршлаг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Durchschlag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Верстак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Werkstatt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335688" y="3717032"/>
            <a:ext cx="2808312" cy="31409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маклер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Makler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шлягер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–Schlager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полтергейст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-Poltergeist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инвестиция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Investition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андеррайтер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Anderreiter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51520" y="764704"/>
            <a:ext cx="72008" cy="40324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6016" y="1052736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892480" y="692696"/>
            <a:ext cx="0" cy="41044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5536" y="3573016"/>
            <a:ext cx="30963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Немецкие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глаголы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35896" y="1916833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                                     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88224" y="3714752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Неологизмы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3306" y="980729"/>
            <a:ext cx="23574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воспринимаются как заимствованные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67544" y="1357298"/>
            <a:ext cx="2664296" cy="150019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Популярные разговорные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шахер- махер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цирлих-манирлих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цап-царап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битте-дритте</a:t>
            </a:r>
          </a:p>
          <a:p>
            <a:pPr algn="ctr"/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228184" y="1340768"/>
            <a:ext cx="2592288" cy="151216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имени изобретателя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Дизель 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Diesel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Рентген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-Röntgen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2051720" y="980728"/>
            <a:ext cx="2592288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4788024" y="980728"/>
            <a:ext cx="2088232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987824" y="5877272"/>
            <a:ext cx="3600400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Специальные термины из определённых отраслей знания: тенакль –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Tenakel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788024" y="55172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7" grpId="0"/>
      <p:bldP spid="18" grpId="0"/>
      <p:bldP spid="37" grpId="0"/>
      <p:bldP spid="59" grpId="0" animBg="1"/>
      <p:bldP spid="6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Процентное соотношение 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заимствованных германизмов по частям  речи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29718" cy="81203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немецких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заимствований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349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начальные шт , шп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конечное – 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мейстер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1142984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шп</a:t>
            </a: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ион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Spion                    </a:t>
            </a:r>
            <a:r>
              <a:rPr lang="ru-RU" sz="20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шп</a:t>
            </a: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риц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Spritz                  </a:t>
            </a:r>
            <a:r>
              <a:rPr lang="ru-RU" sz="20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ука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Stück</a:t>
            </a:r>
            <a:endParaRPr lang="ru-RU" sz="20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28612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конечное безударное - 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существ.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357430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гросс</a:t>
            </a: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мейстер</a:t>
            </a: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US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meister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балет</a:t>
            </a: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мейстер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Ballet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meister</a:t>
            </a:r>
            <a:endParaRPr lang="ru-RU" sz="2000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328498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бухгалт</a:t>
            </a: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Buchhalt</a:t>
            </a:r>
            <a:r>
              <a:rPr lang="en-US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ru-RU" sz="20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гастарбайт</a:t>
            </a: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-Gastarbeit</a:t>
            </a:r>
            <a:r>
              <a:rPr lang="en-US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ru-RU" sz="20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фельдш</a:t>
            </a: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Feldsch</a:t>
            </a:r>
            <a:r>
              <a:rPr lang="en-US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ru-RU" sz="2000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45720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префиксация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488" y="4572008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абзац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Absatz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аншлаг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Anschlag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форпост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Vorposten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715016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словосложение без соединительных гласных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5786454"/>
            <a:ext cx="33123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бутерброд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Butterbrot</a:t>
            </a:r>
            <a:endParaRPr lang="ru-RU" sz="20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вундеркинд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Wunderkind</a:t>
            </a:r>
            <a:endParaRPr lang="ru-RU" sz="20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айсберг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Eisberg</a:t>
            </a:r>
            <a:endParaRPr lang="ru-RU" sz="20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4" grpId="0"/>
      <p:bldP spid="6" grpId="0"/>
      <p:bldP spid="15" grpId="0"/>
      <p:bldP spid="16" grpId="0"/>
      <p:bldP spid="19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963</Words>
  <Application>Microsoft Office PowerPoint</Application>
  <PresentationFormat>Экран (4:3)</PresentationFormat>
  <Paragraphs>228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Трек</vt:lpstr>
      <vt:lpstr>Эркер</vt:lpstr>
      <vt:lpstr>1_Эркер</vt:lpstr>
      <vt:lpstr>Открытая</vt:lpstr>
      <vt:lpstr>Обычная</vt:lpstr>
      <vt:lpstr>Аспект</vt:lpstr>
      <vt:lpstr>Поток</vt:lpstr>
      <vt:lpstr>1_Открытая</vt:lpstr>
      <vt:lpstr>моу сош с. Свищёвки им. П. И. Мацыгина  Немецкие  заимствования в русском языке  </vt:lpstr>
      <vt:lpstr>Слайд 2</vt:lpstr>
      <vt:lpstr>Слайд 3</vt:lpstr>
      <vt:lpstr>Обзор литературы и источников, дающих представление о существующих публикациях по теме исследования</vt:lpstr>
      <vt:lpstr>Исторические связи России и Германии</vt:lpstr>
      <vt:lpstr>Слайд 6</vt:lpstr>
      <vt:lpstr>Слайд 7</vt:lpstr>
      <vt:lpstr>Процентное соотношение   заимствованных германизмов по частям  речи </vt:lpstr>
      <vt:lpstr>Признаки  немецких заимствований</vt:lpstr>
      <vt:lpstr>Признаки ассимиляции</vt:lpstr>
      <vt:lpstr>Слайд 11</vt:lpstr>
      <vt:lpstr>Слайд 12</vt:lpstr>
      <vt:lpstr>Слайд 13</vt:lpstr>
      <vt:lpstr>  Словари иностранных слов</vt:lpstr>
      <vt:lpstr>Слайд 15</vt:lpstr>
      <vt:lpstr>             Экзотизмы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учитель</cp:lastModifiedBy>
  <cp:revision>71</cp:revision>
  <dcterms:created xsi:type="dcterms:W3CDTF">2016-02-19T06:34:05Z</dcterms:created>
  <dcterms:modified xsi:type="dcterms:W3CDTF">2016-03-31T06:50:51Z</dcterms:modified>
</cp:coreProperties>
</file>